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1"/>
  </p:handoutMasterIdLst>
  <p:sldIdLst>
    <p:sldId id="874" r:id="rId3"/>
    <p:sldId id="2371" r:id="rId5"/>
    <p:sldId id="1927" r:id="rId6"/>
    <p:sldId id="2364" r:id="rId7"/>
    <p:sldId id="2379" r:id="rId8"/>
    <p:sldId id="2390" r:id="rId9"/>
    <p:sldId id="2381" r:id="rId10"/>
    <p:sldId id="2388" r:id="rId11"/>
    <p:sldId id="2389" r:id="rId12"/>
    <p:sldId id="2382" r:id="rId13"/>
    <p:sldId id="2417" r:id="rId14"/>
    <p:sldId id="2418" r:id="rId15"/>
    <p:sldId id="2368" r:id="rId16"/>
    <p:sldId id="2412" r:id="rId17"/>
    <p:sldId id="2369" r:id="rId18"/>
    <p:sldId id="2415" r:id="rId19"/>
    <p:sldId id="1139" r:id="rId20"/>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2C1"/>
    <a:srgbClr val="FD8909"/>
    <a:srgbClr val="FFC001"/>
    <a:srgbClr val="FF9300"/>
    <a:srgbClr val="942092"/>
    <a:srgbClr val="FF9901"/>
    <a:srgbClr val="00B14F"/>
    <a:srgbClr val="01B0F0"/>
    <a:srgbClr val="0070C0"/>
    <a:srgbClr val="E9C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00"/>
        <p:guide pos="22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993"/>
        <p:guide pos="209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6.xml"/><Relationship Id="rId6"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tags" Target="../tags/tag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tags" Target="../tags/tag4.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0.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fontScale="90000"/>
          </a:bodyPr>
          <a:lstStyle/>
          <a:p>
            <a:r>
              <a:rPr lang="en-US" altLang="zh-CN" sz="4000" b="1" dirty="0">
                <a:latin typeface="微软雅黑" panose="020B0503020204020204" charset="-122"/>
              </a:rPr>
              <a:t>2019</a:t>
            </a:r>
            <a:r>
              <a:rPr sz="4000" b="1" dirty="0">
                <a:latin typeface="微软雅黑" panose="020B0503020204020204" charset="-122"/>
              </a:rPr>
              <a:t>年  </a:t>
            </a:r>
            <a:r>
              <a:rPr lang="en-US" altLang="zh-CN" sz="4000" b="1" dirty="0">
                <a:latin typeface="微软雅黑" panose="020B0503020204020204" charset="-122"/>
              </a:rPr>
              <a:t> </a:t>
            </a:r>
            <a:r>
              <a:rPr sz="4000" b="1" dirty="0">
                <a:latin typeface="微软雅黑" panose="020B0503020204020204" charset="-122"/>
              </a:rPr>
              <a:t>年终总结</a:t>
            </a:r>
            <a:br>
              <a:rPr sz="4000" b="1" dirty="0">
                <a:latin typeface="微软雅黑" panose="020B0503020204020204" charset="-122"/>
              </a:rPr>
            </a:br>
            <a:r>
              <a:rPr sz="3200" b="1" dirty="0">
                <a:latin typeface="微软雅黑" panose="020B0503020204020204" charset="-122"/>
              </a:rPr>
              <a:t>赵武涛</a:t>
            </a:r>
            <a:r>
              <a:rPr sz="4000" b="1" dirty="0">
                <a:latin typeface="微软雅黑" panose="020B0503020204020204" charset="-122"/>
              </a:rPr>
              <a:t>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35305" y="960755"/>
            <a:ext cx="2609850" cy="4420870"/>
          </a:xfrm>
          <a:prstGeom prst="rect">
            <a:avLst/>
          </a:prstGeom>
        </p:spPr>
      </p:pic>
      <p:pic>
        <p:nvPicPr>
          <p:cNvPr id="3" name="图片 2"/>
          <p:cNvPicPr>
            <a:picLocks noChangeAspect="1"/>
          </p:cNvPicPr>
          <p:nvPr/>
        </p:nvPicPr>
        <p:blipFill>
          <a:blip r:embed="rId2"/>
          <a:stretch>
            <a:fillRect/>
          </a:stretch>
        </p:blipFill>
        <p:spPr>
          <a:xfrm>
            <a:off x="3407410" y="960755"/>
            <a:ext cx="3591560" cy="2366645"/>
          </a:xfrm>
          <a:prstGeom prst="rect">
            <a:avLst/>
          </a:prstGeom>
        </p:spPr>
      </p:pic>
      <p:pic>
        <p:nvPicPr>
          <p:cNvPr id="4" name="图片 3"/>
          <p:cNvPicPr>
            <a:picLocks noChangeAspect="1"/>
          </p:cNvPicPr>
          <p:nvPr/>
        </p:nvPicPr>
        <p:blipFill>
          <a:blip r:embed="rId3"/>
          <a:stretch>
            <a:fillRect/>
          </a:stretch>
        </p:blipFill>
        <p:spPr>
          <a:xfrm>
            <a:off x="7186295" y="876300"/>
            <a:ext cx="4512310" cy="2451100"/>
          </a:xfrm>
          <a:prstGeom prst="rect">
            <a:avLst/>
          </a:prstGeom>
        </p:spPr>
      </p:pic>
      <p:pic>
        <p:nvPicPr>
          <p:cNvPr id="5" name="图片 4"/>
          <p:cNvPicPr>
            <a:picLocks noChangeAspect="1"/>
          </p:cNvPicPr>
          <p:nvPr/>
        </p:nvPicPr>
        <p:blipFill>
          <a:blip r:embed="rId4"/>
          <a:stretch>
            <a:fillRect/>
          </a:stretch>
        </p:blipFill>
        <p:spPr>
          <a:xfrm>
            <a:off x="3407410" y="3499485"/>
            <a:ext cx="3778250" cy="2130425"/>
          </a:xfrm>
          <a:prstGeom prst="rect">
            <a:avLst/>
          </a:prstGeom>
        </p:spPr>
      </p:pic>
      <p:pic>
        <p:nvPicPr>
          <p:cNvPr id="6" name="图片 5"/>
          <p:cNvPicPr>
            <a:picLocks noChangeAspect="1"/>
          </p:cNvPicPr>
          <p:nvPr/>
        </p:nvPicPr>
        <p:blipFill>
          <a:blip r:embed="rId5"/>
          <a:stretch>
            <a:fillRect/>
          </a:stretch>
        </p:blipFill>
        <p:spPr>
          <a:xfrm>
            <a:off x="7381240" y="3499485"/>
            <a:ext cx="3387725" cy="2580640"/>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341630" y="745490"/>
            <a:ext cx="3319145" cy="2729865"/>
          </a:xfrm>
          <a:prstGeom prst="rect">
            <a:avLst/>
          </a:prstGeom>
        </p:spPr>
      </p:pic>
      <p:pic>
        <p:nvPicPr>
          <p:cNvPr id="8" name="图片 7"/>
          <p:cNvPicPr>
            <a:picLocks noChangeAspect="1"/>
          </p:cNvPicPr>
          <p:nvPr/>
        </p:nvPicPr>
        <p:blipFill>
          <a:blip r:embed="rId2"/>
          <a:stretch>
            <a:fillRect/>
          </a:stretch>
        </p:blipFill>
        <p:spPr>
          <a:xfrm>
            <a:off x="3886835" y="614680"/>
            <a:ext cx="6509385" cy="2860675"/>
          </a:xfrm>
          <a:prstGeom prst="rect">
            <a:avLst/>
          </a:prstGeom>
        </p:spPr>
      </p:pic>
      <p:pic>
        <p:nvPicPr>
          <p:cNvPr id="9" name="图片 8"/>
          <p:cNvPicPr>
            <a:picLocks noChangeAspect="1"/>
          </p:cNvPicPr>
          <p:nvPr/>
        </p:nvPicPr>
        <p:blipFill>
          <a:blip r:embed="rId3"/>
          <a:stretch>
            <a:fillRect/>
          </a:stretch>
        </p:blipFill>
        <p:spPr>
          <a:xfrm>
            <a:off x="553085" y="3563620"/>
            <a:ext cx="4191000" cy="2902585"/>
          </a:xfrm>
          <a:prstGeom prst="rect">
            <a:avLst/>
          </a:prstGeom>
        </p:spPr>
      </p:pic>
      <p:pic>
        <p:nvPicPr>
          <p:cNvPr id="10" name="图片 9"/>
          <p:cNvPicPr>
            <a:picLocks noChangeAspect="1"/>
          </p:cNvPicPr>
          <p:nvPr/>
        </p:nvPicPr>
        <p:blipFill>
          <a:blip r:embed="rId4"/>
          <a:stretch>
            <a:fillRect/>
          </a:stretch>
        </p:blipFill>
        <p:spPr>
          <a:xfrm>
            <a:off x="5170170" y="3750945"/>
            <a:ext cx="3783330" cy="3001645"/>
          </a:xfrm>
          <a:prstGeom prst="rect">
            <a:avLst/>
          </a:prstGeom>
        </p:spPr>
      </p:pic>
      <p:pic>
        <p:nvPicPr>
          <p:cNvPr id="11" name="图片 10"/>
          <p:cNvPicPr>
            <a:picLocks noChangeAspect="1"/>
          </p:cNvPicPr>
          <p:nvPr/>
        </p:nvPicPr>
        <p:blipFill>
          <a:blip r:embed="rId5"/>
          <a:stretch>
            <a:fillRect/>
          </a:stretch>
        </p:blipFill>
        <p:spPr>
          <a:xfrm>
            <a:off x="9204325" y="3903980"/>
            <a:ext cx="1790700" cy="2468880"/>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411480" y="835025"/>
            <a:ext cx="2426335" cy="1379220"/>
          </a:xfrm>
          <a:prstGeom prst="rect">
            <a:avLst/>
          </a:prstGeom>
        </p:spPr>
      </p:pic>
      <p:pic>
        <p:nvPicPr>
          <p:cNvPr id="8" name="图片 7"/>
          <p:cNvPicPr>
            <a:picLocks noChangeAspect="1"/>
          </p:cNvPicPr>
          <p:nvPr/>
        </p:nvPicPr>
        <p:blipFill>
          <a:blip r:embed="rId2"/>
          <a:stretch>
            <a:fillRect/>
          </a:stretch>
        </p:blipFill>
        <p:spPr>
          <a:xfrm>
            <a:off x="3051175" y="391160"/>
            <a:ext cx="6540500" cy="1985010"/>
          </a:xfrm>
          <a:prstGeom prst="rect">
            <a:avLst/>
          </a:prstGeom>
        </p:spPr>
      </p:pic>
      <p:pic>
        <p:nvPicPr>
          <p:cNvPr id="9" name="图片 8"/>
          <p:cNvPicPr>
            <a:picLocks noChangeAspect="1"/>
          </p:cNvPicPr>
          <p:nvPr/>
        </p:nvPicPr>
        <p:blipFill>
          <a:blip r:embed="rId3"/>
          <a:stretch>
            <a:fillRect/>
          </a:stretch>
        </p:blipFill>
        <p:spPr>
          <a:xfrm>
            <a:off x="411480" y="2376170"/>
            <a:ext cx="5746115" cy="1844675"/>
          </a:xfrm>
          <a:prstGeom prst="rect">
            <a:avLst/>
          </a:prstGeom>
        </p:spPr>
      </p:pic>
      <p:pic>
        <p:nvPicPr>
          <p:cNvPr id="10" name="图片 9"/>
          <p:cNvPicPr>
            <a:picLocks noChangeAspect="1"/>
          </p:cNvPicPr>
          <p:nvPr/>
        </p:nvPicPr>
        <p:blipFill>
          <a:blip r:embed="rId4"/>
          <a:stretch>
            <a:fillRect/>
          </a:stretch>
        </p:blipFill>
        <p:spPr>
          <a:xfrm>
            <a:off x="6521450" y="2570480"/>
            <a:ext cx="3816350" cy="1455420"/>
          </a:xfrm>
          <a:prstGeom prst="rect">
            <a:avLst/>
          </a:prstGeom>
        </p:spPr>
      </p:pic>
      <p:pic>
        <p:nvPicPr>
          <p:cNvPr id="11" name="图片 10"/>
          <p:cNvPicPr>
            <a:picLocks noChangeAspect="1"/>
          </p:cNvPicPr>
          <p:nvPr/>
        </p:nvPicPr>
        <p:blipFill>
          <a:blip r:embed="rId5"/>
          <a:stretch>
            <a:fillRect/>
          </a:stretch>
        </p:blipFill>
        <p:spPr>
          <a:xfrm>
            <a:off x="522605" y="4486910"/>
            <a:ext cx="8240395" cy="2106930"/>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工作存在不足</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明年工作计划</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b="1">
                <a:latin typeface="TeamViewer13" panose="050B0102010101010101" charset="0"/>
                <a:cs typeface="TeamViewer13" panose="050B0102010101010101" charset="0"/>
                <a:sym typeface="+mn-ea"/>
              </a:rPr>
              <a:t>01</a:t>
            </a:r>
            <a:endParaRPr lang="en-US" altLang="zh-CN"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sym typeface="+mn-ea"/>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rPr>
              <a:t>02</a:t>
            </a:r>
            <a:endParaRPr lang="en-US" altLang="zh-CN"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03</a:t>
            </a:r>
            <a:endParaRPr lang="en-US" altLang="zh-CN"/>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04</a:t>
            </a:r>
            <a:endParaRPr lang="en-US" altLang="zh-CN"/>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r>
              <a:rPr lang="zh-CN" altLang="en-US" sz="1600" dirty="0">
                <a:latin typeface="微软雅黑" panose="020B0503020204020204" charset="-122"/>
                <a:ea typeface="微软雅黑" panose="020B0503020204020204" charset="-122"/>
              </a:rPr>
              <a:t>日常框架业务需求上线，如增加年度月平均分和评分月数、全量发起自评功能、评分导出优化等。</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4" name="椭圆 3"/>
          <p:cNvSpPr/>
          <p:nvPr/>
        </p:nvSpPr>
        <p:spPr>
          <a:xfrm>
            <a:off x="5346700" y="1715770"/>
            <a:ext cx="1008380" cy="553085"/>
          </a:xfrm>
          <a:prstGeom prst="ellipse">
            <a:avLst/>
          </a:prstGeom>
        </p:spPr>
        <p:style>
          <a:lnRef idx="1">
            <a:schemeClr val="accent1"/>
          </a:lnRef>
          <a:fillRef idx="3">
            <a:schemeClr val="accent1"/>
          </a:fillRef>
          <a:effectRef idx="2">
            <a:schemeClr val="accent1"/>
          </a:effectRef>
          <a:fontRef idx="minor">
            <a:schemeClr val="lt1"/>
          </a:fontRef>
        </p:style>
        <p:txBody>
          <a:bodyPr/>
          <a:p>
            <a:r>
              <a:rPr lang="en-US" altLang="zh-CN"/>
              <a:t> Me</a:t>
            </a:r>
            <a:endParaRPr lang="zh-CN" altLang="en-US"/>
          </a:p>
        </p:txBody>
      </p:sp>
      <p:sp>
        <p:nvSpPr>
          <p:cNvPr id="5" name="矩形 4"/>
          <p:cNvSpPr/>
          <p:nvPr/>
        </p:nvSpPr>
        <p:spPr>
          <a:xfrm>
            <a:off x="864235" y="1983105"/>
            <a:ext cx="2007235" cy="35496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p>
            <a:pPr algn="l"/>
            <a:r>
              <a:rPr lang="en-US" sz="1200" b="1" dirty="0">
                <a:latin typeface="微软雅黑" panose="020B0503020204020204" charset="-122"/>
                <a:ea typeface="微软雅黑" panose="020B0503020204020204" charset="-122"/>
                <a:cs typeface="微软雅黑" panose="020B0503020204020204" charset="-122"/>
                <a:sym typeface="+mn-ea"/>
              </a:rPr>
              <a:t>    </a:t>
            </a:r>
            <a:r>
              <a:rPr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电商可视化</a:t>
            </a:r>
            <a:r>
              <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系统</a:t>
            </a:r>
            <a:endPar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8842375" y="1982470"/>
            <a:ext cx="1955800" cy="355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a:p>
            <a:pPr algn="l"/>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协作办公系统</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5505450" y="4103370"/>
            <a:ext cx="889635" cy="3657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r>
              <a:rPr lang="en-US" altLang="zh-CN" sz="1400">
                <a:latin typeface="微软雅黑" panose="020B0503020204020204" charset="-122"/>
                <a:ea typeface="微软雅黑" panose="020B0503020204020204" charset="-122"/>
                <a:cs typeface="微软雅黑" panose="020B0503020204020204" charset="-122"/>
              </a:rPr>
              <a:t>GS</a:t>
            </a:r>
            <a:r>
              <a:rPr lang="zh-CN" altLang="en-US" sz="1400">
                <a:latin typeface="微软雅黑" panose="020B0503020204020204" charset="-122"/>
                <a:ea typeface="微软雅黑" panose="020B0503020204020204" charset="-122"/>
                <a:cs typeface="微软雅黑" panose="020B0503020204020204" charset="-122"/>
              </a:rPr>
              <a:t>系统</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肘形连接符 11"/>
          <p:cNvCxnSpPr/>
          <p:nvPr/>
        </p:nvCxnSpPr>
        <p:spPr>
          <a:xfrm rot="5400000" flipV="1">
            <a:off x="4860290" y="3025775"/>
            <a:ext cx="1862455" cy="300355"/>
          </a:xfrm>
          <a:prstGeom prst="bentConnector3">
            <a:avLst>
              <a:gd name="adj1" fmla="val 50017"/>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4471670" y="4554855"/>
            <a:ext cx="2759075" cy="134302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6" name="矩形 15"/>
          <p:cNvSpPr/>
          <p:nvPr/>
        </p:nvSpPr>
        <p:spPr>
          <a:xfrm>
            <a:off x="4472305" y="4555490"/>
            <a:ext cx="2757805" cy="13423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7" name="肘形连接符 16"/>
          <p:cNvCxnSpPr>
            <a:stCxn id="4" idx="6"/>
            <a:endCxn id="7" idx="1"/>
          </p:cNvCxnSpPr>
          <p:nvPr/>
        </p:nvCxnSpPr>
        <p:spPr>
          <a:xfrm>
            <a:off x="6355080" y="1992630"/>
            <a:ext cx="2487295" cy="167640"/>
          </a:xfrm>
          <a:prstGeom prst="bentConnector3">
            <a:avLst>
              <a:gd name="adj1" fmla="val 5001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4" idx="2"/>
            <a:endCxn id="5" idx="3"/>
          </p:cNvCxnSpPr>
          <p:nvPr/>
        </p:nvCxnSpPr>
        <p:spPr>
          <a:xfrm rot="10800000" flipV="1">
            <a:off x="2871470" y="1991995"/>
            <a:ext cx="2475230" cy="1682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58825" y="2858135"/>
            <a:ext cx="2235200"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0" name="矩形 19"/>
          <p:cNvSpPr/>
          <p:nvPr/>
        </p:nvSpPr>
        <p:spPr>
          <a:xfrm>
            <a:off x="759460" y="2858135"/>
            <a:ext cx="2233930" cy="32238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1" name="矩形 20"/>
          <p:cNvSpPr/>
          <p:nvPr/>
        </p:nvSpPr>
        <p:spPr>
          <a:xfrm>
            <a:off x="8841740" y="2858770"/>
            <a:ext cx="1998345"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2" name="矩形 21"/>
          <p:cNvSpPr/>
          <p:nvPr/>
        </p:nvSpPr>
        <p:spPr>
          <a:xfrm>
            <a:off x="8842375" y="2858770"/>
            <a:ext cx="1997075" cy="322326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9" name="圆角矩形 8"/>
          <p:cNvSpPr/>
          <p:nvPr/>
        </p:nvSpPr>
        <p:spPr>
          <a:xfrm>
            <a:off x="1109980" y="3018155"/>
            <a:ext cx="153543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旧电商可视化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0" name="圆角矩形 9"/>
          <p:cNvSpPr/>
          <p:nvPr/>
        </p:nvSpPr>
        <p:spPr>
          <a:xfrm>
            <a:off x="1109345" y="3808095"/>
            <a:ext cx="153733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dirty="0">
                <a:solidFill>
                  <a:schemeClr val="tx1">
                    <a:lumMod val="95000"/>
                    <a:lumOff val="5000"/>
                  </a:schemeClr>
                </a:solidFill>
                <a:latin typeface="微软雅黑" panose="020B0503020204020204" charset="-122"/>
                <a:ea typeface="微软雅黑" panose="020B0503020204020204" charset="-122"/>
                <a:sym typeface="+mn-ea"/>
              </a:rPr>
              <a:t>应链系统功能  升级</a:t>
            </a:r>
            <a:endParaRPr lang="zh-CN" altLang="en-US" sz="1400" dirty="0">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11" name="圆角矩形 10"/>
          <p:cNvSpPr/>
          <p:nvPr/>
        </p:nvSpPr>
        <p:spPr>
          <a:xfrm>
            <a:off x="1109980" y="4621530"/>
            <a:ext cx="153479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电商和包支付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3" name="圆角矩形 12"/>
          <p:cNvSpPr/>
          <p:nvPr/>
        </p:nvSpPr>
        <p:spPr>
          <a:xfrm>
            <a:off x="1109345" y="5418455"/>
            <a:ext cx="153670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solidFill>
                <a:latin typeface="微软雅黑" panose="020B0503020204020204" charset="-122"/>
                <a:ea typeface="微软雅黑" panose="020B0503020204020204" charset="-122"/>
              </a:rPr>
              <a:t>电商可视化日常                     开发    </a:t>
            </a:r>
            <a:endParaRPr lang="zh-CN" altLang="en-US" sz="1400">
              <a:solidFill>
                <a:schemeClr val="tx1"/>
              </a:solidFill>
              <a:latin typeface="微软雅黑" panose="020B0503020204020204" charset="-122"/>
              <a:ea typeface="微软雅黑" panose="020B0503020204020204" charset="-122"/>
            </a:endParaRPr>
          </a:p>
        </p:txBody>
      </p:sp>
      <p:sp>
        <p:nvSpPr>
          <p:cNvPr id="23" name="椭圆 22"/>
          <p:cNvSpPr/>
          <p:nvPr/>
        </p:nvSpPr>
        <p:spPr>
          <a:xfrm>
            <a:off x="9132570" y="33013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400"/>
              <a:t>任务跟踪</a:t>
            </a:r>
            <a:endParaRPr lang="zh-CN" altLang="en-US" sz="1400"/>
          </a:p>
        </p:txBody>
      </p:sp>
      <p:sp>
        <p:nvSpPr>
          <p:cNvPr id="24" name="椭圆 23"/>
          <p:cNvSpPr/>
          <p:nvPr/>
        </p:nvSpPr>
        <p:spPr>
          <a:xfrm>
            <a:off x="9133205" y="42792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双薪评估</a:t>
            </a:r>
            <a:endParaRPr lang="zh-CN" altLang="en-US" sz="1600"/>
          </a:p>
        </p:txBody>
      </p:sp>
      <p:sp>
        <p:nvSpPr>
          <p:cNvPr id="25" name="椭圆 24"/>
          <p:cNvSpPr/>
          <p:nvPr/>
        </p:nvSpPr>
        <p:spPr>
          <a:xfrm>
            <a:off x="9133205" y="5231765"/>
            <a:ext cx="1486535"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优质号码</a:t>
            </a:r>
            <a:endParaRPr lang="zh-CN" altLang="en-US" sz="1600"/>
          </a:p>
        </p:txBody>
      </p:sp>
      <p:sp>
        <p:nvSpPr>
          <p:cNvPr id="27" name="菱形 26"/>
          <p:cNvSpPr/>
          <p:nvPr/>
        </p:nvSpPr>
        <p:spPr>
          <a:xfrm>
            <a:off x="4581525" y="4701540"/>
            <a:ext cx="1127125" cy="1043940"/>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rgbClr val="FFFF00"/>
                </a:solidFill>
                <a:latin typeface="微软雅黑" panose="020B0503020204020204" charset="-122"/>
                <a:ea typeface="微软雅黑" panose="020B0503020204020204" charset="-122"/>
              </a:rPr>
              <a:t>日常开发</a:t>
            </a:r>
            <a:endParaRPr lang="zh-CN" altLang="en-US" sz="1400">
              <a:solidFill>
                <a:srgbClr val="FFFF00"/>
              </a:solidFill>
              <a:latin typeface="微软雅黑" panose="020B0503020204020204" charset="-122"/>
              <a:ea typeface="微软雅黑" panose="020B0503020204020204" charset="-122"/>
            </a:endParaRPr>
          </a:p>
        </p:txBody>
      </p:sp>
      <p:sp>
        <p:nvSpPr>
          <p:cNvPr id="28" name="菱形 27"/>
          <p:cNvSpPr/>
          <p:nvPr/>
        </p:nvSpPr>
        <p:spPr>
          <a:xfrm>
            <a:off x="5941695" y="4701540"/>
            <a:ext cx="1092835" cy="1044575"/>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chemeClr val="accent4"/>
                </a:solidFill>
                <a:latin typeface="微软雅黑" panose="020B0503020204020204" charset="-122"/>
                <a:ea typeface="微软雅黑" panose="020B0503020204020204" charset="-122"/>
              </a:rPr>
              <a:t>日常维护</a:t>
            </a:r>
            <a:endParaRPr lang="zh-CN" altLang="en-US" sz="1400">
              <a:solidFill>
                <a:schemeClr val="accent4"/>
              </a:solidFill>
              <a:latin typeface="微软雅黑" panose="020B0503020204020204" charset="-122"/>
              <a:ea typeface="微软雅黑" panose="020B0503020204020204" charset="-122"/>
            </a:endParaRPr>
          </a:p>
        </p:txBody>
      </p:sp>
      <p:sp>
        <p:nvSpPr>
          <p:cNvPr id="29" name="下箭头 28"/>
          <p:cNvSpPr/>
          <p:nvPr/>
        </p:nvSpPr>
        <p:spPr>
          <a:xfrm>
            <a:off x="1758315" y="2350770"/>
            <a:ext cx="302895" cy="42100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1" name="下箭头 30"/>
          <p:cNvSpPr/>
          <p:nvPr/>
        </p:nvSpPr>
        <p:spPr>
          <a:xfrm>
            <a:off x="9629775" y="2364105"/>
            <a:ext cx="302895" cy="407670"/>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248193" y="1606184"/>
            <a:ext cx="6899516"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电商可视化系统包括电商日常办公用品采购、可视化商品采购；原系统交接时是刚好</a:t>
            </a:r>
            <a:r>
              <a:rPr lang="en-US" altLang="zh-CN" sz="1100" dirty="0">
                <a:solidFill>
                  <a:prstClr val="black"/>
                </a:solidFill>
                <a:latin typeface="微软雅黑" panose="020B0503020204020204" charset="-122"/>
                <a:ea typeface="微软雅黑" panose="020B0503020204020204" charset="-122"/>
              </a:rPr>
              <a:t>ERP</a:t>
            </a:r>
            <a:r>
              <a:rPr lang="zh-CN" altLang="en-US" sz="1100" dirty="0">
                <a:solidFill>
                  <a:prstClr val="black"/>
                </a:solidFill>
                <a:latin typeface="微软雅黑" panose="020B0503020204020204" charset="-122"/>
                <a:ea typeface="微软雅黑" panose="020B0503020204020204" charset="-122"/>
              </a:rPr>
              <a:t>集中化改造上线后待使用状态，之后系统大量用户使用后负责处理系统与外部系统互通的作用，以及电商得力商品上下架，主要作用是确保交接后系统正常稳定。</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负责人：赵武涛，协助人员：陈家祥、李秀红</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38907" y="2675878"/>
            <a:ext cx="6899516"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cs typeface="Times New Roman" panose="02020603050405020304" pitchFamily="18" charset="0"/>
              </a:rPr>
              <a:t>此功能是</a:t>
            </a:r>
            <a:r>
              <a:rPr lang="en-US" altLang="zh-CN" sz="1100" dirty="0">
                <a:latin typeface="微软雅黑" panose="020B0503020204020204" charset="-122"/>
                <a:ea typeface="微软雅黑" panose="020B0503020204020204" charset="-122"/>
                <a:cs typeface="Times New Roman" panose="02020603050405020304" pitchFamily="18" charset="0"/>
              </a:rPr>
              <a:t>2019</a:t>
            </a:r>
            <a:r>
              <a:rPr lang="zh-CN" altLang="en-US" sz="1100" dirty="0">
                <a:latin typeface="微软雅黑" panose="020B0503020204020204" charset="-122"/>
                <a:ea typeface="微软雅黑" panose="020B0503020204020204" charset="-122"/>
                <a:cs typeface="Times New Roman" panose="02020603050405020304" pitchFamily="18" charset="0"/>
              </a:rPr>
              <a:t>供应链系统功能升级改造工程项目，主要功能有 标准物资库存管理、呆滞物资黑白灰采购卡控、物流跟踪全贯通、审批流程引入模板引擎、移动办公</a:t>
            </a:r>
            <a:r>
              <a:rPr lang="en-US" altLang="zh-CN" sz="1100" dirty="0">
                <a:latin typeface="微软雅黑" panose="020B0503020204020204" charset="-122"/>
                <a:ea typeface="微软雅黑" panose="020B0503020204020204" charset="-122"/>
                <a:cs typeface="Times New Roman" panose="02020603050405020304" pitchFamily="18" charset="0"/>
              </a:rPr>
              <a:t>MOA</a:t>
            </a:r>
            <a:r>
              <a:rPr lang="zh-CN" altLang="en-US" sz="1100" dirty="0">
                <a:latin typeface="微软雅黑" panose="020B0503020204020204" charset="-122"/>
                <a:ea typeface="微软雅黑" panose="020B0503020204020204" charset="-122"/>
                <a:cs typeface="Times New Roman" panose="02020603050405020304" pitchFamily="18" charset="0"/>
              </a:rPr>
              <a:t>等；其中主要业务有与供应链对接标准物资接口开发、呆滞物资接口开发、订单审批流程改造是我这边负责的模块。</a:t>
            </a:r>
            <a:endParaRPr lang="zh-CN" altLang="en-US" sz="1100" dirty="0">
              <a:latin typeface="微软雅黑" panose="020B0503020204020204" charset="-122"/>
              <a:ea typeface="微软雅黑" panose="020B0503020204020204" charset="-122"/>
              <a:cs typeface="Times New Roman" panose="02020603050405020304" pitchFamily="18" charset="0"/>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cs typeface="Times New Roman" panose="02020603050405020304" pitchFamily="18" charset="0"/>
              </a:rPr>
              <a:t>                                                                                      负责人：赵武涛</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3829014"/>
            <a:ext cx="6899516" cy="102743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和包支付改造工程是采购部为了满足集团电商采购下单后，省公司无法完成本地财务报账系统要求的三单匹配而因时而生的；主要流程是采购员在集团电商下完订单商品后，在本地电商平台再下一张本地订单，订单要求必须与集团订单的商品对应的物料一致，采购员填写本地订单预算、账户别名以及成本中心，填写集团电商订单编号、上传集团订单截图，提交审批，生效后导入供应链，一收一支。</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 开发人员：马强</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4045" y="5108690"/>
            <a:ext cx="6899516" cy="64897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工程物资增加工程类型、预算多维失效问题相关外围系统临时解决方案改造、合同约定到货日期和支付计划改造、电商可视化资产地点改造等。</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 开发人员：马强</a:t>
            </a: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赵武涛</a:t>
            </a:r>
            <a:r>
              <a:rPr lang="zh-CN" altLang="en-US" sz="1100" dirty="0">
                <a:solidFill>
                  <a:prstClr val="black"/>
                </a:solidFill>
                <a:latin typeface="微软雅黑" panose="020B0503020204020204" charset="-122"/>
                <a:ea typeface="微软雅黑" panose="020B0503020204020204" charset="-122"/>
              </a:rPr>
              <a:t>        </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2588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1929217"/>
            <a:ext cx="6899516"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任务跟踪业务是信运部俞叔刚要求开发的一个多子任务多部门反馈流转的复杂流程；由职能部门起草任务流程发起，下达任务要求，多任务多部门共同反馈，以及任务未及时完成时，设定任务计划完成时间，到期发起反馈任务变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负责人：赵武涛，协助人员：徐良，开发人员：魏军</a:t>
            </a:r>
            <a:endParaRPr lang="en-US" altLang="zh-CN" sz="1100" dirty="0">
              <a:solidFill>
                <a:prstClr val="black"/>
              </a:solidFill>
              <a:latin typeface="微软雅黑" panose="020B0503020204020204" charset="-122"/>
              <a:ea typeface="微软雅黑" panose="020B0503020204020204" charset="-122"/>
              <a:sym typeface="+mn-ea"/>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dirty="0">
                <a:latin typeface="微软雅黑" panose="020B0503020204020204" charset="-122"/>
                <a:ea typeface="微软雅黑" panose="020B0503020204020204" charset="-122"/>
                <a:sym typeface="+mn-ea"/>
              </a:rPr>
              <a:t>任务跟踪业务</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792982"/>
            <a:ext cx="6899516"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sym typeface="+mn-ea"/>
              </a:rPr>
              <a:t>依托现有协作办公平台，增加新业务安全管理功能模块，实现以业务管理数据为基础核心实现业务清单管理、计划管理、评估管理、业务核查管理、风险管理的新技术新业务安全管理</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主要是双新评估的日常优化，如：网络-2019-9166 </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评估流程查询增加管理人查询权限设置，只有这一次功能改造上线。</a:t>
            </a:r>
            <a:endParaRPr lang="zh-CN" altLang="en-US" sz="1100" dirty="0">
              <a:solidFill>
                <a:prstClr val="black"/>
              </a:solidFill>
              <a:latin typeface="微软雅黑" panose="020B0503020204020204" charset="-122"/>
              <a:ea typeface="微软雅黑" panose="020B0503020204020204" charset="-122"/>
              <a:sym typeface="+mn-ea"/>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负责人：赵武涛，开发人员：赵武涛</a:t>
            </a:r>
            <a:endParaRPr lang="zh-CN" altLang="en-US" sz="1100" dirty="0">
              <a:solidFill>
                <a:prstClr val="black"/>
              </a:solidFill>
              <a:latin typeface="微软雅黑" panose="020B0503020204020204" charset="-122"/>
              <a:ea typeface="微软雅黑" panose="020B0503020204020204" charset="-122"/>
              <a:sym typeface="+mn-ea"/>
            </a:endParaRPr>
          </a:p>
        </p:txBody>
      </p:sp>
      <p:sp>
        <p:nvSpPr>
          <p:cNvPr id="30" name="圆角矩形 22"/>
          <p:cNvSpPr/>
          <p:nvPr/>
        </p:nvSpPr>
        <p:spPr>
          <a:xfrm>
            <a:off x="642785" y="29996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双薪评估业务</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6732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5035637"/>
            <a:ext cx="6899516" cy="92773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en-US" altLang="zh-CN" sz="1100" dirty="0">
                <a:solidFill>
                  <a:prstClr val="black"/>
                </a:solidFill>
                <a:latin typeface="微软雅黑" panose="020B0503020204020204" charset="-122"/>
                <a:ea typeface="微软雅黑" panose="020B0503020204020204" charset="-122"/>
              </a:rPr>
              <a:t>GS</a:t>
            </a:r>
            <a:r>
              <a:rPr lang="zh-CN" altLang="en-US" sz="1100" dirty="0">
                <a:solidFill>
                  <a:prstClr val="black"/>
                </a:solidFill>
                <a:latin typeface="微软雅黑" panose="020B0503020204020204" charset="-122"/>
                <a:ea typeface="微软雅黑" panose="020B0503020204020204" charset="-122"/>
              </a:rPr>
              <a:t>考评管理系统是上海移动员工月度绩效考核的一个系统，项目从</a:t>
            </a:r>
            <a:r>
              <a:rPr lang="en-US" altLang="zh-CN" sz="1100" dirty="0">
                <a:solidFill>
                  <a:prstClr val="black"/>
                </a:solidFill>
                <a:latin typeface="微软雅黑" panose="020B0503020204020204" charset="-122"/>
                <a:ea typeface="微软雅黑" panose="020B0503020204020204" charset="-122"/>
              </a:rPr>
              <a:t>2017</a:t>
            </a:r>
            <a:r>
              <a:rPr lang="zh-CN" altLang="en-US" sz="1100" dirty="0">
                <a:solidFill>
                  <a:prstClr val="black"/>
                </a:solidFill>
                <a:latin typeface="微软雅黑" panose="020B0503020204020204" charset="-122"/>
                <a:ea typeface="微软雅黑" panose="020B0503020204020204" charset="-122"/>
              </a:rPr>
              <a:t>年</a:t>
            </a:r>
            <a:r>
              <a:rPr lang="en-US" altLang="zh-CN" sz="1100" dirty="0">
                <a:solidFill>
                  <a:prstClr val="black"/>
                </a:solidFill>
                <a:latin typeface="微软雅黑" panose="020B0503020204020204" charset="-122"/>
                <a:ea typeface="微软雅黑" panose="020B0503020204020204" charset="-122"/>
              </a:rPr>
              <a:t>6</a:t>
            </a:r>
            <a:r>
              <a:rPr lang="zh-CN" altLang="en-US" sz="1100" dirty="0">
                <a:solidFill>
                  <a:prstClr val="black"/>
                </a:solidFill>
                <a:latin typeface="微软雅黑" panose="020B0503020204020204" charset="-122"/>
                <a:ea typeface="微软雅黑" panose="020B0503020204020204" charset="-122"/>
              </a:rPr>
              <a:t>月开始上线，到目前为止已经经历了三个年头，每月参与考核人数大约为</a:t>
            </a:r>
            <a:r>
              <a:rPr lang="en-US" altLang="zh-CN" sz="1100" dirty="0">
                <a:solidFill>
                  <a:prstClr val="black"/>
                </a:solidFill>
                <a:latin typeface="微软雅黑" panose="020B0503020204020204" charset="-122"/>
                <a:ea typeface="微软雅黑" panose="020B0503020204020204" charset="-122"/>
              </a:rPr>
              <a:t>4000</a:t>
            </a:r>
            <a:r>
              <a:rPr lang="zh-CN" altLang="en-US" sz="1100" dirty="0">
                <a:solidFill>
                  <a:prstClr val="black"/>
                </a:solidFill>
                <a:latin typeface="微软雅黑" panose="020B0503020204020204" charset="-122"/>
                <a:ea typeface="微软雅黑" panose="020B0503020204020204" charset="-122"/>
              </a:rPr>
              <a:t>多人，目前系统运营良好；</a:t>
            </a:r>
            <a:r>
              <a:rPr lang="en-US" altLang="zh-CN" sz="1100" dirty="0">
                <a:solidFill>
                  <a:prstClr val="black"/>
                </a:solidFill>
                <a:latin typeface="微软雅黑" panose="020B0503020204020204" charset="-122"/>
                <a:ea typeface="微软雅黑" panose="020B0503020204020204" charset="-122"/>
              </a:rPr>
              <a:t>2019</a:t>
            </a:r>
            <a:r>
              <a:rPr lang="zh-CN" altLang="en-US" sz="1100" dirty="0">
                <a:solidFill>
                  <a:prstClr val="black"/>
                </a:solidFill>
                <a:latin typeface="微软雅黑" panose="020B0503020204020204" charset="-122"/>
                <a:ea typeface="微软雅黑" panose="020B0503020204020204" charset="-122"/>
              </a:rPr>
              <a:t>年主要工作内容是日常系统优化，日常系统维护等；上线内容有界面操作优化的需求、全量发起自评功能、uum-GS获取手机号码新接口、评分导出的优化等；主体优化功能集中在上半年。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负责人：赵武涛，报障处理人员：熊文华，开发人员：魏军、马强</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35427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en-US" altLang="zh-CN" sz="900" b="1" dirty="0">
                <a:solidFill>
                  <a:schemeClr val="bg1"/>
                </a:solidFill>
                <a:latin typeface="微软雅黑" panose="020B0503020204020204" charset="-122"/>
                <a:ea typeface="微软雅黑" panose="020B0503020204020204" charset="-122"/>
              </a:rPr>
              <a:t>GS</a:t>
            </a:r>
            <a:r>
              <a:rPr lang="zh-CN" altLang="en-US" sz="900" b="1" dirty="0">
                <a:solidFill>
                  <a:schemeClr val="bg1"/>
                </a:solidFill>
                <a:latin typeface="微软雅黑" panose="020B0503020204020204" charset="-122"/>
                <a:ea typeface="微软雅黑" panose="020B0503020204020204" charset="-122"/>
              </a:rPr>
              <a:t>考评日常框架与维护</a:t>
            </a:r>
            <a:endParaRPr lang="zh-CN" altLang="en-US" sz="900" b="1" dirty="0">
              <a:solidFill>
                <a:schemeClr val="bg1"/>
              </a:solidFill>
              <a:latin typeface="微软雅黑" panose="020B0503020204020204" charset="-122"/>
              <a:ea typeface="微软雅黑" panose="020B0503020204020204" charset="-122"/>
            </a:endParaRPr>
          </a:p>
        </p:txBody>
      </p:sp>
      <p:sp>
        <p:nvSpPr>
          <p:cNvPr id="10" name="Rectangle 30"/>
          <p:cNvSpPr>
            <a:spLocks noChangeArrowheads="1"/>
          </p:cNvSpPr>
          <p:nvPr/>
        </p:nvSpPr>
        <p:spPr bwMode="auto">
          <a:xfrm>
            <a:off x="2298795" y="3728337"/>
            <a:ext cx="6899516" cy="4597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优质号码申请是协作办公系统中的一个流程，主要负责工作：关于号码申请A类B+类的号码审批优化。</a:t>
            </a:r>
            <a:endParaRPr lang="zh-CN" altLang="en-US" sz="1100" dirty="0">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负责人：赵武涛，协作人员：熊文华</a:t>
            </a:r>
            <a:endParaRPr lang="zh-CN" altLang="en-US" sz="1100" dirty="0">
              <a:latin typeface="微软雅黑" panose="020B0503020204020204" charset="-122"/>
              <a:ea typeface="微软雅黑" panose="020B0503020204020204" charset="-122"/>
            </a:endParaRPr>
          </a:p>
        </p:txBody>
      </p:sp>
      <p:sp>
        <p:nvSpPr>
          <p:cNvPr id="11" name="圆角矩形 22"/>
          <p:cNvSpPr/>
          <p:nvPr/>
        </p:nvSpPr>
        <p:spPr>
          <a:xfrm>
            <a:off x="630085" y="38124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优质号码申请</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图文展示</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pic>
        <p:nvPicPr>
          <p:cNvPr id="3" name="图片 2"/>
          <p:cNvPicPr>
            <a:picLocks noChangeAspect="1"/>
          </p:cNvPicPr>
          <p:nvPr/>
        </p:nvPicPr>
        <p:blipFill>
          <a:blip r:embed="rId2"/>
          <a:stretch>
            <a:fillRect/>
          </a:stretch>
        </p:blipFill>
        <p:spPr>
          <a:xfrm>
            <a:off x="410210" y="1061085"/>
            <a:ext cx="3313430" cy="3343275"/>
          </a:xfrm>
          <a:prstGeom prst="rect">
            <a:avLst/>
          </a:prstGeom>
        </p:spPr>
      </p:pic>
      <p:pic>
        <p:nvPicPr>
          <p:cNvPr id="4" name="图片 3"/>
          <p:cNvPicPr>
            <a:picLocks noChangeAspect="1"/>
          </p:cNvPicPr>
          <p:nvPr/>
        </p:nvPicPr>
        <p:blipFill>
          <a:blip r:embed="rId3"/>
          <a:stretch>
            <a:fillRect/>
          </a:stretch>
        </p:blipFill>
        <p:spPr>
          <a:xfrm>
            <a:off x="4114165" y="1061085"/>
            <a:ext cx="3411855" cy="3343275"/>
          </a:xfrm>
          <a:prstGeom prst="rect">
            <a:avLst/>
          </a:prstGeom>
        </p:spPr>
      </p:pic>
      <p:pic>
        <p:nvPicPr>
          <p:cNvPr id="5" name="图片 4"/>
          <p:cNvPicPr>
            <a:picLocks noChangeAspect="1"/>
          </p:cNvPicPr>
          <p:nvPr/>
        </p:nvPicPr>
        <p:blipFill>
          <a:blip r:embed="rId4"/>
          <a:stretch>
            <a:fillRect/>
          </a:stretch>
        </p:blipFill>
        <p:spPr>
          <a:xfrm>
            <a:off x="7772400" y="1069340"/>
            <a:ext cx="3917315" cy="3335020"/>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ags/tag4.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2485</Words>
  <Application>WPS 演示</Application>
  <PresentationFormat>自定义</PresentationFormat>
  <Paragraphs>138</Paragraphs>
  <Slides>17</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17</vt:i4>
      </vt:variant>
    </vt:vector>
  </HeadingPairs>
  <TitlesOfParts>
    <vt:vector size="37"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Calibri</vt:lpstr>
      <vt:lpstr>TeamViewer13</vt:lpstr>
      <vt:lpstr>Segoe Print</vt:lpstr>
      <vt:lpstr>方正兰亭超细黑简体</vt:lpstr>
      <vt:lpstr>思源黑体 CN Bold</vt:lpstr>
      <vt:lpstr>Calibri</vt:lpstr>
      <vt:lpstr>Arial Unicode MS</vt:lpstr>
      <vt:lpstr>我的图形库</vt:lpstr>
      <vt:lpstr>2019年   年终总结 赵武涛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遮天</cp:lastModifiedBy>
  <cp:revision>1137</cp:revision>
  <dcterms:created xsi:type="dcterms:W3CDTF">2015-08-26T01:38:00Z</dcterms:created>
  <dcterms:modified xsi:type="dcterms:W3CDTF">2019-12-20T08:59:36Z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y fmtid="{D5CDD505-2E9C-101B-9397-08002B2CF9AE}" pid="3" name="KSORubyTemplateID">
    <vt:lpwstr>13</vt:lpwstr>
  </property>
</Properties>
</file>